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3"/>
  </p:notesMasterIdLst>
  <p:sldIdLst>
    <p:sldId id="256" r:id="rId2"/>
    <p:sldId id="258" r:id="rId3"/>
    <p:sldId id="26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77" r:id="rId16"/>
    <p:sldId id="294" r:id="rId17"/>
    <p:sldId id="293" r:id="rId18"/>
    <p:sldId id="295" r:id="rId19"/>
    <p:sldId id="292" r:id="rId20"/>
    <p:sldId id="278" r:id="rId21"/>
    <p:sldId id="279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mbrob" initials="bd" lastIdx="6" clrIdx="0"/>
  <p:cmAuthor id="1" name="auxierl" initials="L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132" autoAdjust="0"/>
  </p:normalViewPr>
  <p:slideViewPr>
    <p:cSldViewPr>
      <p:cViewPr varScale="1">
        <p:scale>
          <a:sx n="78" d="100"/>
          <a:sy n="78" d="100"/>
        </p:scale>
        <p:origin x="257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/>
            </a:lvl1pPr>
          </a:lstStyle>
          <a:p>
            <a:fld id="{3413E83B-49D5-4289-A46A-2F230B496353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3" rIns="93166" bIns="4658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6" tIns="46583" rIns="93166" bIns="46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/>
            </a:lvl1pPr>
          </a:lstStyle>
          <a:p>
            <a:fld id="{EB00079B-585D-49B4-A45C-6ABA6586B4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582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4582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5000"/>
              </a:lnSpc>
              <a:buClr>
                <a:srgbClr val="003399"/>
              </a:buClr>
            </a:pPr>
            <a:endParaRPr lang="en-US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5000"/>
              </a:lnSpc>
              <a:buClr>
                <a:srgbClr val="003399"/>
              </a:buClr>
            </a:pPr>
            <a:endParaRPr lang="en-US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6902">
              <a:lnSpc>
                <a:spcPct val="85000"/>
              </a:lnSpc>
              <a:buClr>
                <a:srgbClr val="003399"/>
              </a:buClr>
              <a:defRPr/>
            </a:pPr>
            <a:endParaRPr lang="en-US" dirty="0" smtClean="0"/>
          </a:p>
          <a:p>
            <a:pPr>
              <a:lnSpc>
                <a:spcPct val="85000"/>
              </a:lnSpc>
              <a:buClr>
                <a:srgbClr val="003399"/>
              </a:buClr>
            </a:pPr>
            <a:endParaRPr lang="en-US" dirty="0" smtClean="0"/>
          </a:p>
          <a:p>
            <a:pPr>
              <a:lnSpc>
                <a:spcPct val="85000"/>
              </a:lnSpc>
              <a:buClr>
                <a:srgbClr val="003399"/>
              </a:buClr>
            </a:pPr>
            <a:endParaRPr lang="en-US" dirty="0" smtClean="0"/>
          </a:p>
          <a:p>
            <a:pPr>
              <a:lnSpc>
                <a:spcPct val="85000"/>
              </a:lnSpc>
              <a:buClr>
                <a:srgbClr val="003399"/>
              </a:buClr>
            </a:pPr>
            <a:endParaRPr lang="en-US" dirty="0" smtClean="0"/>
          </a:p>
          <a:p>
            <a:pPr>
              <a:lnSpc>
                <a:spcPct val="85000"/>
              </a:lnSpc>
              <a:buClr>
                <a:srgbClr val="003399"/>
              </a:buClr>
            </a:pPr>
            <a:endParaRPr lang="en-US" dirty="0" smtClean="0"/>
          </a:p>
          <a:p>
            <a:pPr>
              <a:lnSpc>
                <a:spcPct val="85000"/>
              </a:lnSpc>
              <a:buClr>
                <a:srgbClr val="003399"/>
              </a:buClr>
            </a:pPr>
            <a:endParaRPr lang="en-US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5000"/>
              </a:lnSpc>
              <a:buClr>
                <a:srgbClr val="003399"/>
              </a:buClr>
            </a:pPr>
            <a:endParaRPr lang="en-US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5000"/>
              </a:lnSpc>
              <a:buClr>
                <a:srgbClr val="003399"/>
              </a:buClr>
            </a:pPr>
            <a:endParaRPr lang="en-US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5000"/>
              </a:lnSpc>
              <a:buClr>
                <a:srgbClr val="003399"/>
              </a:buClr>
            </a:pPr>
            <a:endParaRPr lang="en-US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5000"/>
              </a:lnSpc>
              <a:buClr>
                <a:srgbClr val="003399"/>
              </a:buClr>
            </a:pPr>
            <a:endParaRPr lang="en-US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baseline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6902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46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690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ct val="25000"/>
              </a:spcAft>
              <a:buClr>
                <a:srgbClr val="FF0000"/>
              </a:buClr>
            </a:pPr>
            <a:endParaRPr lang="en-US" sz="2400" dirty="0">
              <a:solidFill>
                <a:srgbClr val="000000"/>
              </a:solidFill>
              <a:latin typeface="Arial Narrow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ct val="25000"/>
              </a:spcAft>
              <a:buClr>
                <a:srgbClr val="FF0000"/>
              </a:buClr>
            </a:pPr>
            <a:endParaRPr lang="en-US" sz="2400" dirty="0">
              <a:solidFill>
                <a:srgbClr val="000000"/>
              </a:solidFill>
              <a:latin typeface="Arial Narrow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079B-585D-49B4-A45C-6ABA6586B4C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June 8, 2018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June 8,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June 8,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June 8,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June 8,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June 8,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June 8, 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June 8, 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June 8, 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June 8, 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June 8,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June 8,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hyperlink" Target="http://www.mappingyourfuture.org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www.navigatingyourfuture.org/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mailto:osfa@fldoe.org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1757" y="2267809"/>
            <a:ext cx="3313355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Career Planning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Office of Student Financial Assistance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1010116"/>
            <a:ext cx="1141112" cy="5847884"/>
            <a:chOff x="-11773" y="1447800"/>
            <a:chExt cx="1154773" cy="5089525"/>
          </a:xfrm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021"/>
            <a:ext cx="3229276" cy="1055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53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Job Search Weekly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Create a contact list</a:t>
            </a:r>
          </a:p>
          <a:p>
            <a:r>
              <a:rPr lang="en-US" dirty="0" smtClean="0"/>
              <a:t>Cold call potential employers</a:t>
            </a:r>
          </a:p>
          <a:p>
            <a:r>
              <a:rPr lang="en-US" dirty="0" smtClean="0"/>
              <a:t>Conduct weekly searches</a:t>
            </a:r>
          </a:p>
          <a:p>
            <a:r>
              <a:rPr lang="en-US" dirty="0" smtClean="0"/>
              <a:t>Schedule time each week to respond to advertisements</a:t>
            </a:r>
          </a:p>
          <a:p>
            <a:pPr lvl="1"/>
            <a:r>
              <a:rPr lang="en-US" dirty="0" smtClean="0"/>
              <a:t>Suggestion: follow up on all electronic submissions in writing</a:t>
            </a:r>
          </a:p>
          <a:p>
            <a:r>
              <a:rPr lang="en-US" dirty="0" smtClean="0"/>
              <a:t>Personally telephone the hiring manager</a:t>
            </a:r>
          </a:p>
          <a:p>
            <a:r>
              <a:rPr lang="en-US" dirty="0" smtClean="0"/>
              <a:t>Attend job fairs </a:t>
            </a:r>
          </a:p>
          <a:p>
            <a:r>
              <a:rPr lang="en-US" dirty="0" smtClean="0"/>
              <a:t>Network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0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Cover </a:t>
            </a:r>
            <a:r>
              <a:rPr lang="en-US" dirty="0" smtClean="0"/>
              <a:t>Letters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>
            <a:normAutofit/>
          </a:bodyPr>
          <a:lstStyle/>
          <a:p>
            <a:r>
              <a:rPr lang="en-US" dirty="0"/>
              <a:t>Can make or break your resume </a:t>
            </a:r>
            <a:r>
              <a:rPr lang="en-US" dirty="0" smtClean="0"/>
              <a:t>from being </a:t>
            </a:r>
            <a:r>
              <a:rPr lang="en-US" dirty="0"/>
              <a:t>selected to move forward for the interview process</a:t>
            </a:r>
          </a:p>
          <a:p>
            <a:r>
              <a:rPr lang="en-US" dirty="0" smtClean="0"/>
              <a:t>Effective cover letters project enthusiasm and capture a sense of purpose</a:t>
            </a:r>
          </a:p>
          <a:p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03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Interview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Research the business beforehand</a:t>
            </a:r>
          </a:p>
          <a:p>
            <a:r>
              <a:rPr lang="en-US" dirty="0" smtClean="0"/>
              <a:t>Practice, practice, practice</a:t>
            </a:r>
          </a:p>
          <a:p>
            <a:r>
              <a:rPr lang="en-US" dirty="0" smtClean="0"/>
              <a:t>Go alone</a:t>
            </a:r>
          </a:p>
          <a:p>
            <a:r>
              <a:rPr lang="en-US" dirty="0" smtClean="0"/>
              <a:t>Greet interviewer with firm handshake</a:t>
            </a:r>
          </a:p>
          <a:p>
            <a:r>
              <a:rPr lang="en-US" dirty="0" smtClean="0"/>
              <a:t>Maintain eye contact</a:t>
            </a:r>
          </a:p>
          <a:p>
            <a:r>
              <a:rPr lang="en-US" dirty="0" smtClean="0"/>
              <a:t>Smile, be polite, try to relax</a:t>
            </a:r>
          </a:p>
          <a:p>
            <a:r>
              <a:rPr lang="en-US" dirty="0" smtClean="0"/>
              <a:t>Listen </a:t>
            </a:r>
            <a:r>
              <a:rPr lang="en-US" dirty="0" smtClean="0"/>
              <a:t>carefully, </a:t>
            </a:r>
            <a:r>
              <a:rPr lang="en-US" dirty="0" smtClean="0"/>
              <a:t>ask to restate the question, if needed</a:t>
            </a:r>
          </a:p>
          <a:p>
            <a:r>
              <a:rPr lang="en-US" dirty="0" smtClean="0"/>
              <a:t>Bring documents needed to complete necessary paperwork </a:t>
            </a:r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20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Questions to Expect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>
            <a:normAutofit/>
          </a:bodyPr>
          <a:lstStyle/>
          <a:p>
            <a:r>
              <a:rPr lang="en-US" dirty="0" smtClean="0"/>
              <a:t>Tell me about yourself</a:t>
            </a:r>
          </a:p>
          <a:p>
            <a:r>
              <a:rPr lang="en-US" dirty="0" smtClean="0"/>
              <a:t>What do you know about our company?</a:t>
            </a:r>
          </a:p>
          <a:p>
            <a:r>
              <a:rPr lang="en-US" dirty="0" smtClean="0"/>
              <a:t>What is your weakness?</a:t>
            </a:r>
          </a:p>
          <a:p>
            <a:r>
              <a:rPr lang="en-US" dirty="0" smtClean="0"/>
              <a:t>What are your strengths?</a:t>
            </a:r>
          </a:p>
          <a:p>
            <a:r>
              <a:rPr lang="en-US" dirty="0" smtClean="0"/>
              <a:t>Why did you leave your last job? </a:t>
            </a:r>
          </a:p>
          <a:p>
            <a:r>
              <a:rPr lang="en-US" dirty="0" smtClean="0"/>
              <a:t>Why should we hire you?</a:t>
            </a:r>
          </a:p>
          <a:p>
            <a:r>
              <a:rPr lang="en-US" dirty="0" smtClean="0"/>
              <a:t>Do you have references? </a:t>
            </a:r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76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Questions to 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>
            <a:normAutofit/>
          </a:bodyPr>
          <a:lstStyle/>
          <a:p>
            <a:r>
              <a:rPr lang="en-US" dirty="0" smtClean="0"/>
              <a:t>Who would supervise me?</a:t>
            </a:r>
          </a:p>
          <a:p>
            <a:r>
              <a:rPr lang="en-US" dirty="0" smtClean="0"/>
              <a:t>When are you going to make a hiring decision?</a:t>
            </a:r>
          </a:p>
          <a:p>
            <a:r>
              <a:rPr lang="en-US" dirty="0" smtClean="0"/>
              <a:t>What are the opportunities for advancement?</a:t>
            </a:r>
          </a:p>
          <a:p>
            <a:r>
              <a:rPr lang="en-US" dirty="0" smtClean="0"/>
              <a:t>What kind of training will be provided or is available?</a:t>
            </a:r>
          </a:p>
          <a:p>
            <a:r>
              <a:rPr lang="en-US" dirty="0" smtClean="0"/>
              <a:t>What is the </a:t>
            </a:r>
            <a:r>
              <a:rPr lang="en-US" dirty="0" smtClean="0"/>
              <a:t>dress </a:t>
            </a:r>
            <a:r>
              <a:rPr lang="en-US" dirty="0" smtClean="0"/>
              <a:t>code? </a:t>
            </a:r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94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Interview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>
            <a:normAutofit/>
          </a:bodyPr>
          <a:lstStyle/>
          <a:p>
            <a:r>
              <a:rPr lang="en-US" dirty="0" smtClean="0"/>
              <a:t>Thank the interviewer for their time</a:t>
            </a:r>
          </a:p>
          <a:p>
            <a:r>
              <a:rPr lang="en-US" dirty="0" smtClean="0"/>
              <a:t>Request a business card</a:t>
            </a:r>
          </a:p>
          <a:p>
            <a:r>
              <a:rPr lang="en-US" dirty="0" smtClean="0"/>
              <a:t>Shake hands</a:t>
            </a:r>
          </a:p>
          <a:p>
            <a:r>
              <a:rPr lang="en-US" dirty="0" smtClean="0"/>
              <a:t>Send a thank you note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177691" y="6481080"/>
            <a:ext cx="774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59897" y="652568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82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Potential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Untidy personal appearance</a:t>
            </a:r>
          </a:p>
          <a:p>
            <a:r>
              <a:rPr lang="en-US" dirty="0" smtClean="0"/>
              <a:t>Inability to express information clearly</a:t>
            </a:r>
          </a:p>
          <a:p>
            <a:r>
              <a:rPr lang="en-US" dirty="0" smtClean="0"/>
              <a:t>Lack of genuine interest or enthusiasm</a:t>
            </a:r>
          </a:p>
          <a:p>
            <a:r>
              <a:rPr lang="en-US" dirty="0" smtClean="0"/>
              <a:t>Unwillingness to start at the bottom</a:t>
            </a:r>
          </a:p>
          <a:p>
            <a:r>
              <a:rPr lang="en-US" dirty="0" smtClean="0"/>
              <a:t>Negative attitude</a:t>
            </a:r>
          </a:p>
          <a:p>
            <a:r>
              <a:rPr lang="en-US" dirty="0" smtClean="0"/>
              <a:t>Lack of eye contact</a:t>
            </a:r>
          </a:p>
          <a:p>
            <a:r>
              <a:rPr lang="en-US" dirty="0" smtClean="0"/>
              <a:t>Incomplete/sloppy application </a:t>
            </a:r>
          </a:p>
          <a:p>
            <a:r>
              <a:rPr lang="en-US" dirty="0" smtClean="0"/>
              <a:t>Being late to the appointment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177691" y="6481080"/>
            <a:ext cx="774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59897" y="652568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24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Networking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>
            <a:normAutofit/>
          </a:bodyPr>
          <a:lstStyle/>
          <a:p>
            <a:r>
              <a:rPr lang="en-US" dirty="0" smtClean="0"/>
              <a:t>Make a network plan</a:t>
            </a:r>
          </a:p>
          <a:p>
            <a:r>
              <a:rPr lang="en-US" dirty="0" smtClean="0"/>
              <a:t>Make contact</a:t>
            </a:r>
          </a:p>
          <a:p>
            <a:r>
              <a:rPr lang="en-US" dirty="0" smtClean="0"/>
              <a:t>Organize your network</a:t>
            </a:r>
          </a:p>
          <a:p>
            <a:r>
              <a:rPr lang="en-US" dirty="0" smtClean="0"/>
              <a:t>Take action</a:t>
            </a:r>
          </a:p>
          <a:p>
            <a:r>
              <a:rPr lang="en-US" dirty="0" smtClean="0"/>
              <a:t>Practice network etiquette </a:t>
            </a:r>
          </a:p>
          <a:p>
            <a:pPr marL="6858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177691" y="6481080"/>
            <a:ext cx="774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59897" y="652568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56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>
            <a:normAutofit/>
          </a:bodyPr>
          <a:lstStyle/>
          <a:p>
            <a:r>
              <a:rPr lang="en-US" dirty="0" smtClean="0"/>
              <a:t>How to ask for a reference</a:t>
            </a:r>
          </a:p>
          <a:p>
            <a:r>
              <a:rPr lang="en-US" dirty="0" smtClean="0"/>
              <a:t>Who to ask for a reference</a:t>
            </a:r>
          </a:p>
          <a:p>
            <a:r>
              <a:rPr lang="en-US" dirty="0" smtClean="0"/>
              <a:t>Company reference policy </a:t>
            </a:r>
          </a:p>
          <a:p>
            <a:r>
              <a:rPr lang="en-US" dirty="0"/>
              <a:t>Reference letters</a:t>
            </a:r>
          </a:p>
          <a:p>
            <a:r>
              <a:rPr lang="en-US" dirty="0"/>
              <a:t>R</a:t>
            </a:r>
            <a:r>
              <a:rPr lang="en-US" dirty="0" smtClean="0"/>
              <a:t>eference </a:t>
            </a:r>
            <a:r>
              <a:rPr lang="en-US" dirty="0" smtClean="0"/>
              <a:t>list</a:t>
            </a:r>
          </a:p>
          <a:p>
            <a:r>
              <a:rPr lang="en-US" dirty="0" smtClean="0"/>
              <a:t>Permission to call </a:t>
            </a:r>
          </a:p>
          <a:p>
            <a:pPr marL="6858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177691" y="6481080"/>
            <a:ext cx="774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59897" y="652568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93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Mapping Your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Mapping Your Future is a non-profit organization dedicated to combining person-to-person financial counseling with online resources to help students plan for the </a:t>
            </a:r>
            <a:r>
              <a:rPr lang="en-US" dirty="0" smtClean="0"/>
              <a:t>future. </a:t>
            </a:r>
            <a:r>
              <a:rPr lang="en-US" smtClean="0"/>
              <a:t>Resources include:</a:t>
            </a:r>
            <a:r>
              <a:rPr lang="en-US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College preparation</a:t>
            </a:r>
          </a:p>
          <a:p>
            <a:pPr lvl="1"/>
            <a:r>
              <a:rPr lang="en-US" dirty="0" smtClean="0"/>
              <a:t>School selection</a:t>
            </a:r>
          </a:p>
          <a:p>
            <a:pPr lvl="1"/>
            <a:r>
              <a:rPr lang="en-US" dirty="0" smtClean="0"/>
              <a:t>Career exploration </a:t>
            </a:r>
          </a:p>
          <a:p>
            <a:pPr lvl="1"/>
            <a:r>
              <a:rPr lang="en-US" dirty="0" smtClean="0"/>
              <a:t>Money management </a:t>
            </a:r>
            <a:endParaRPr lang="en-US" dirty="0" smtClean="0"/>
          </a:p>
          <a:p>
            <a:r>
              <a:rPr lang="en-US" dirty="0"/>
              <a:t>http://mappingyourfuture.org/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177691" y="6481080"/>
            <a:ext cx="774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59897" y="652568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7841" y="6488668"/>
            <a:ext cx="3496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9"/>
              </a:rPr>
              <a:t>www.mappingyourfuture.org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12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Workshop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Participants will gain an understanding of: </a:t>
            </a:r>
          </a:p>
          <a:p>
            <a:pPr lvl="1"/>
            <a:r>
              <a:rPr lang="en-US" dirty="0" smtClean="0"/>
              <a:t>Tools </a:t>
            </a:r>
            <a:r>
              <a:rPr lang="en-US" dirty="0" smtClean="0"/>
              <a:t>and skills necessary to achieve a position in a specific career field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nformation </a:t>
            </a:r>
            <a:r>
              <a:rPr lang="en-US" dirty="0" smtClean="0"/>
              <a:t>needed to create an effective resume 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uidelines </a:t>
            </a:r>
            <a:r>
              <a:rPr lang="en-US" dirty="0" smtClean="0"/>
              <a:t>for establishing weekly job search goals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uggested </a:t>
            </a:r>
            <a:r>
              <a:rPr lang="en-US" dirty="0" smtClean="0"/>
              <a:t>format for a successful cover letter</a:t>
            </a:r>
          </a:p>
          <a:p>
            <a:pPr lvl="1"/>
            <a:r>
              <a:rPr lang="en-US" dirty="0" smtClean="0"/>
              <a:t>P</a:t>
            </a:r>
            <a:r>
              <a:rPr lang="en-US" dirty="0" smtClean="0"/>
              <a:t>resenting </a:t>
            </a:r>
            <a:r>
              <a:rPr lang="en-US" dirty="0" smtClean="0"/>
              <a:t>a positive impression during a job interview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47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373" y="1925752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Navigating your Financial Future (</a:t>
            </a:r>
            <a:r>
              <a:rPr lang="en-US" sz="4400" dirty="0" err="1" smtClean="0"/>
              <a:t>NyFF</a:t>
            </a:r>
            <a:r>
              <a:rPr lang="en-US" sz="4400" dirty="0" smtClean="0"/>
              <a:t>)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744417"/>
            <a:ext cx="6400800" cy="3508977"/>
          </a:xfrm>
        </p:spPr>
        <p:txBody>
          <a:bodyPr>
            <a:normAutofit/>
          </a:bodyPr>
          <a:lstStyle/>
          <a:p>
            <a:r>
              <a:rPr lang="en-US" dirty="0" smtClean="0"/>
              <a:t>Financing higher education</a:t>
            </a:r>
          </a:p>
          <a:p>
            <a:r>
              <a:rPr lang="en-US" dirty="0" smtClean="0"/>
              <a:t>Managing day-to-day money</a:t>
            </a:r>
          </a:p>
          <a:p>
            <a:r>
              <a:rPr lang="en-US" dirty="0" smtClean="0"/>
              <a:t>Career planning </a:t>
            </a:r>
          </a:p>
          <a:p>
            <a:r>
              <a:rPr lang="en-US" dirty="0" smtClean="0"/>
              <a:t>School and life management</a:t>
            </a:r>
          </a:p>
          <a:p>
            <a:r>
              <a:rPr lang="en-US" dirty="0">
                <a:solidFill>
                  <a:schemeClr val="bg1"/>
                </a:solidFill>
                <a:hlinkClick r:id="rId3"/>
              </a:rPr>
              <a:t>www.navigatingyourfuture.org</a:t>
            </a:r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88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Contact </a:t>
            </a:r>
            <a:r>
              <a:rPr lang="en-US" dirty="0" smtClean="0"/>
              <a:t>Information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>
            <a:normAutofit/>
          </a:bodyPr>
          <a:lstStyle/>
          <a:p>
            <a:r>
              <a:rPr lang="en-US" dirty="0" smtClean="0"/>
              <a:t>Email</a:t>
            </a:r>
            <a:r>
              <a:rPr lang="en-US" dirty="0" smtClean="0"/>
              <a:t>: </a:t>
            </a:r>
            <a:r>
              <a:rPr lang="en-US" dirty="0" smtClean="0">
                <a:hlinkClick r:id="rId3"/>
              </a:rPr>
              <a:t>osfa@fldoe.org</a:t>
            </a:r>
            <a:r>
              <a:rPr lang="en-US" dirty="0" smtClean="0"/>
              <a:t> </a:t>
            </a:r>
          </a:p>
          <a:p>
            <a:r>
              <a:rPr lang="en-US" dirty="0" smtClean="0"/>
              <a:t>Telephone: </a:t>
            </a:r>
            <a:r>
              <a:rPr lang="en-US" dirty="0" smtClean="0"/>
              <a:t>888-827-2004 </a:t>
            </a:r>
            <a:endParaRPr lang="en-US" dirty="0" smtClean="0"/>
          </a:p>
          <a:p>
            <a:r>
              <a:rPr lang="en-US" dirty="0" smtClean="0"/>
              <a:t>OSFA Outreach:</a:t>
            </a:r>
          </a:p>
          <a:p>
            <a:pPr marL="365760" lvl="1" indent="0">
              <a:buNone/>
            </a:pPr>
            <a:r>
              <a:rPr lang="en-US" dirty="0" smtClean="0"/>
              <a:t>Pedro “Pete” Hernandez </a:t>
            </a:r>
          </a:p>
          <a:p>
            <a:pPr marL="365760" lvl="1" indent="0">
              <a:buNone/>
            </a:pPr>
            <a:r>
              <a:rPr lang="en-US" dirty="0" smtClean="0"/>
              <a:t>(850)245-1821</a:t>
            </a:r>
          </a:p>
          <a:p>
            <a:pPr marL="365760" lvl="1" indent="0">
              <a:buNone/>
            </a:pPr>
            <a:r>
              <a:rPr lang="en-US" dirty="0" smtClean="0"/>
              <a:t>Pedro.Hernandez@fldoe.org </a:t>
            </a:r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01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Career Exploration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/>
          <a:lstStyle/>
          <a:p>
            <a:r>
              <a:rPr lang="en-US" dirty="0" smtClean="0"/>
              <a:t>What are the fastest growing occupational fields in Florida?</a:t>
            </a:r>
          </a:p>
          <a:p>
            <a:r>
              <a:rPr lang="en-US" dirty="0" smtClean="0"/>
              <a:t>What suggestions can you share regarding job searches for part-time, full-time or intern positions?</a:t>
            </a:r>
          </a:p>
          <a:p>
            <a:r>
              <a:rPr lang="en-US" dirty="0" smtClean="0"/>
              <a:t>What are important tools needed to secure a position that fits specific career goals?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02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Career 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/>
          <a:lstStyle/>
          <a:p>
            <a:r>
              <a:rPr lang="en-US" dirty="0" smtClean="0"/>
              <a:t>What is a career portfolio?</a:t>
            </a:r>
          </a:p>
          <a:p>
            <a:r>
              <a:rPr lang="en-US" dirty="0" smtClean="0"/>
              <a:t>What documents are included in a career portfolio?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32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Career Goal </a:t>
            </a:r>
            <a:r>
              <a:rPr lang="en-US" dirty="0" smtClean="0"/>
              <a:t>and </a:t>
            </a:r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/>
          <a:lstStyle/>
          <a:p>
            <a:r>
              <a:rPr lang="en-US" dirty="0" smtClean="0"/>
              <a:t>Sample:</a:t>
            </a:r>
          </a:p>
          <a:p>
            <a:pPr lvl="1"/>
            <a:r>
              <a:rPr lang="en-US" dirty="0" smtClean="0"/>
              <a:t>Become a sixth-grade teacher in a public school within six months of graduating with a degree in education</a:t>
            </a:r>
          </a:p>
          <a:p>
            <a:pPr lvl="1"/>
            <a:r>
              <a:rPr lang="en-US" dirty="0" smtClean="0"/>
              <a:t>This position will require student-teaching, training, certification and an available opportunity in a school district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20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Resume Tips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/>
          <a:lstStyle/>
          <a:p>
            <a:r>
              <a:rPr lang="en-US" dirty="0" smtClean="0"/>
              <a:t>Include the following elements:</a:t>
            </a:r>
          </a:p>
          <a:p>
            <a:pPr lvl="1"/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Experience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Accomplishment summary </a:t>
            </a:r>
          </a:p>
          <a:p>
            <a:pPr lvl="2"/>
            <a:r>
              <a:rPr lang="en-US" dirty="0" smtClean="0"/>
              <a:t>Work and </a:t>
            </a:r>
            <a:r>
              <a:rPr lang="en-US" dirty="0" smtClean="0"/>
              <a:t>education </a:t>
            </a:r>
            <a:endParaRPr lang="en-US" dirty="0" smtClean="0"/>
          </a:p>
          <a:p>
            <a:pPr lvl="1"/>
            <a:r>
              <a:rPr lang="en-US" dirty="0" smtClean="0"/>
              <a:t>Contact information </a:t>
            </a:r>
          </a:p>
          <a:p>
            <a:pPr lvl="1"/>
            <a:r>
              <a:rPr lang="en-US" dirty="0" smtClean="0"/>
              <a:t>Other relevant experience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75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Resume Language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/>
          <a:lstStyle/>
          <a:p>
            <a:r>
              <a:rPr lang="en-US" dirty="0" smtClean="0"/>
              <a:t>Use key “action” words </a:t>
            </a:r>
          </a:p>
          <a:p>
            <a:pPr lvl="1"/>
            <a:r>
              <a:rPr lang="en-US" dirty="0" smtClean="0"/>
              <a:t>Accomplish</a:t>
            </a:r>
          </a:p>
          <a:p>
            <a:pPr lvl="1"/>
            <a:r>
              <a:rPr lang="en-US" dirty="0" smtClean="0"/>
              <a:t>Achieve</a:t>
            </a:r>
          </a:p>
          <a:p>
            <a:pPr lvl="1"/>
            <a:r>
              <a:rPr lang="en-US" dirty="0" smtClean="0"/>
              <a:t>Lead</a:t>
            </a:r>
          </a:p>
          <a:p>
            <a:pPr lvl="1"/>
            <a:r>
              <a:rPr lang="en-US" dirty="0" smtClean="0"/>
              <a:t>Build </a:t>
            </a:r>
            <a:endParaRPr lang="en-US" dirty="0" smtClean="0"/>
          </a:p>
          <a:p>
            <a:pPr lvl="1"/>
            <a:r>
              <a:rPr lang="en-US" dirty="0" smtClean="0"/>
              <a:t>Delegate</a:t>
            </a:r>
          </a:p>
          <a:p>
            <a:pPr lvl="1"/>
            <a:r>
              <a:rPr lang="en-US" dirty="0" smtClean="0"/>
              <a:t>Initiate </a:t>
            </a:r>
          </a:p>
          <a:p>
            <a:pPr lvl="1"/>
            <a:r>
              <a:rPr lang="en-US" dirty="0" smtClean="0"/>
              <a:t>Collaborate 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20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Resume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/>
          <a:lstStyle/>
          <a:p>
            <a:r>
              <a:rPr lang="en-US" dirty="0" smtClean="0"/>
              <a:t>The three most traditionally accepted formats are:</a:t>
            </a:r>
          </a:p>
          <a:p>
            <a:pPr lvl="1"/>
            <a:r>
              <a:rPr lang="en-US" dirty="0" smtClean="0"/>
              <a:t>Chronological  </a:t>
            </a:r>
          </a:p>
          <a:p>
            <a:pPr lvl="1"/>
            <a:r>
              <a:rPr lang="en-US" dirty="0" smtClean="0"/>
              <a:t>Functional </a:t>
            </a:r>
          </a:p>
          <a:p>
            <a:pPr lvl="1"/>
            <a:r>
              <a:rPr lang="en-US" dirty="0" smtClean="0"/>
              <a:t>Combination</a:t>
            </a: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70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27664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Steps for the Job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323652"/>
            <a:ext cx="6400800" cy="3508977"/>
          </a:xfrm>
        </p:spPr>
        <p:txBody>
          <a:bodyPr/>
          <a:lstStyle/>
          <a:p>
            <a:r>
              <a:rPr lang="en-US" dirty="0" smtClean="0"/>
              <a:t>KNOW your skills, preferences and values</a:t>
            </a:r>
          </a:p>
          <a:p>
            <a:r>
              <a:rPr lang="en-US" dirty="0" smtClean="0"/>
              <a:t>UPDATE your resume and cover letter</a:t>
            </a:r>
          </a:p>
          <a:p>
            <a:r>
              <a:rPr lang="en-US" dirty="0" smtClean="0"/>
              <a:t>PRACTICE your interview skills </a:t>
            </a:r>
          </a:p>
          <a:p>
            <a:r>
              <a:rPr lang="en-US" dirty="0" smtClean="0"/>
              <a:t>IDENTIFY employment sources 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8200" y="72594"/>
            <a:ext cx="352124" cy="423004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0" y="0"/>
            <a:ext cx="1141112" cy="6858000"/>
            <a:chOff x="-11773" y="1447800"/>
            <a:chExt cx="1154773" cy="5089525"/>
          </a:xfrm>
          <a:effectLst>
            <a:glow rad="63500">
              <a:schemeClr val="accent1">
                <a:lumMod val="75000"/>
                <a:alpha val="40000"/>
              </a:schemeClr>
            </a:glow>
          </a:effectLst>
        </p:grpSpPr>
        <p:pic>
          <p:nvPicPr>
            <p:cNvPr id="11" name="Picture 14" descr="Retouched_AfricanMale_HR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800"/>
              <a:ext cx="1134438" cy="121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AsianFemale_HR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773" y="5245100"/>
              <a:ext cx="1149421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CaucasianFemale_HR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562" y="2663825"/>
              <a:ext cx="1143000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Retouched_Group_HR_270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52875"/>
              <a:ext cx="1143000" cy="129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587932"/>
            <a:ext cx="3229276" cy="1055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63" y="284096"/>
            <a:ext cx="1600200" cy="62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45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ustom 4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4A3521"/>
      </a:hlink>
      <a:folHlink>
        <a:srgbClr val="4A3521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3353</TotalTime>
  <Words>674</Words>
  <Application>Microsoft Office PowerPoint</Application>
  <PresentationFormat>On-screen Show (4:3)</PresentationFormat>
  <Paragraphs>204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Narrow</vt:lpstr>
      <vt:lpstr>Calibri</vt:lpstr>
      <vt:lpstr>Century Gothic</vt:lpstr>
      <vt:lpstr>Verdana</vt:lpstr>
      <vt:lpstr>Wingdings 2</vt:lpstr>
      <vt:lpstr>Austin</vt:lpstr>
      <vt:lpstr>Career Planning</vt:lpstr>
      <vt:lpstr>Workshop Objectives</vt:lpstr>
      <vt:lpstr>Career Exploration</vt:lpstr>
      <vt:lpstr>Career Portfolio</vt:lpstr>
      <vt:lpstr>Career Goal and Plan</vt:lpstr>
      <vt:lpstr>Resume Tips </vt:lpstr>
      <vt:lpstr>Resume Language </vt:lpstr>
      <vt:lpstr>Resume Format</vt:lpstr>
      <vt:lpstr>Steps for the Job Search</vt:lpstr>
      <vt:lpstr>Job Search Weekly Goals</vt:lpstr>
      <vt:lpstr>Cover Letters</vt:lpstr>
      <vt:lpstr>Interview Tips</vt:lpstr>
      <vt:lpstr>Questions to Expect</vt:lpstr>
      <vt:lpstr>Questions to Ask</vt:lpstr>
      <vt:lpstr>Interview Closure</vt:lpstr>
      <vt:lpstr>Potential Pitfalls</vt:lpstr>
      <vt:lpstr>Networking 101</vt:lpstr>
      <vt:lpstr>References</vt:lpstr>
      <vt:lpstr>Mapping Your Future</vt:lpstr>
      <vt:lpstr>Navigating your Financial Future (NyFF) </vt:lpstr>
      <vt:lpstr>Contact Information </vt:lpstr>
    </vt:vector>
  </TitlesOfParts>
  <Company>Florida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Aid Overview</dc:title>
  <dc:creator>auxierl</dc:creator>
  <cp:lastModifiedBy>Bailey, Carol</cp:lastModifiedBy>
  <cp:revision>113</cp:revision>
  <cp:lastPrinted>2018-06-07T20:42:29Z</cp:lastPrinted>
  <dcterms:created xsi:type="dcterms:W3CDTF">2014-07-15T18:41:34Z</dcterms:created>
  <dcterms:modified xsi:type="dcterms:W3CDTF">2018-06-08T16:38:05Z</dcterms:modified>
</cp:coreProperties>
</file>